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19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88" r:id="rId5"/>
    <p:sldId id="259" r:id="rId6"/>
    <p:sldId id="275" r:id="rId7"/>
    <p:sldId id="262" r:id="rId8"/>
    <p:sldId id="287" r:id="rId9"/>
    <p:sldId id="261" r:id="rId10"/>
    <p:sldId id="263" r:id="rId11"/>
    <p:sldId id="284" r:id="rId12"/>
    <p:sldId id="264" r:id="rId13"/>
    <p:sldId id="277" r:id="rId14"/>
    <p:sldId id="279" r:id="rId15"/>
    <p:sldId id="266" r:id="rId16"/>
    <p:sldId id="289" r:id="rId17"/>
    <p:sldId id="290" r:id="rId18"/>
    <p:sldId id="276" r:id="rId19"/>
    <p:sldId id="280" r:id="rId20"/>
    <p:sldId id="271" r:id="rId21"/>
    <p:sldId id="272" r:id="rId22"/>
    <p:sldId id="291" r:id="rId23"/>
    <p:sldId id="27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userId="S-1-5-21-3988269000-3947341290-2979681626-1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80" d="100"/>
          <a:sy n="80" d="100"/>
        </p:scale>
        <p:origin x="15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\Desktop\GRAD%20Gradjanski%20vodic%20kroz%20odluku%20o%20budzetu\Prilog%202%20-%20Pomocni%20dokument%20za%20tabele%20i%20grafik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27"/>
          <c:y val="0.33374488188976459"/>
          <c:w val="0.62846713498254947"/>
          <c:h val="0.555537687200864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477-4879-B970-B2BB3EA6C1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477-4879-B970-B2BB3EA6C1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477-4879-B970-B2BB3EA6C1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477-4879-B970-B2BB3EA6C1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477-4879-B970-B2BB3EA6C1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477-4879-B970-B2BB3EA6C1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477-4879-B970-B2BB3EA6C11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477-4879-B970-B2BB3EA6C1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477-4879-B970-B2BB3EA6C11E}"/>
                </c:ext>
              </c:extLst>
            </c:dLbl>
            <c:dLbl>
              <c:idx val="1"/>
              <c:layout>
                <c:manualLayout>
                  <c:x val="-1.1111111111111112E-2"/>
                  <c:y val="0.120370370370370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77-4879-B970-B2BB3EA6C11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477-4879-B970-B2BB3EA6C11E}"/>
                </c:ext>
              </c:extLst>
            </c:dLbl>
            <c:dLbl>
              <c:idx val="3"/>
              <c:layout>
                <c:manualLayout>
                  <c:x val="0"/>
                  <c:y val="0.199074074074074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77-4879-B970-B2BB3EA6C11E}"/>
                </c:ext>
              </c:extLst>
            </c:dLbl>
            <c:dLbl>
              <c:idx val="4"/>
              <c:layout>
                <c:manualLayout>
                  <c:x val="-3.1944335083114617E-2"/>
                  <c:y val="0.319444444444444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69444444444442"/>
                      <c:h val="0.219490740740740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477-4879-B970-B2BB3EA6C11E}"/>
                </c:ext>
              </c:extLst>
            </c:dLbl>
            <c:dLbl>
              <c:idx val="5"/>
              <c:layout>
                <c:manualLayout>
                  <c:x val="-4.7222222222222221E-2"/>
                  <c:y val="5.5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77-4879-B970-B2BB3EA6C11E}"/>
                </c:ext>
              </c:extLst>
            </c:dLbl>
            <c:dLbl>
              <c:idx val="6"/>
              <c:layout>
                <c:manualLayout>
                  <c:x val="-8.611111111111111E-2"/>
                  <c:y val="-6.0185185185185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77-4879-B970-B2BB3EA6C11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477-4879-B970-B2BB3EA6C11E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Sheet1!$B$21:$B$28</c:f>
              <c:strCache>
                <c:ptCount val="8"/>
                <c:pt idx="0">
                  <c:v>Коришћење роба и услуга</c:v>
                </c:pt>
                <c:pt idx="1">
                  <c:v>Субвенције, дотације и трансфери</c:v>
                </c:pt>
                <c:pt idx="2">
                  <c:v>Расходи за запослене</c:v>
                </c:pt>
                <c:pt idx="3">
                  <c:v>Социјална помоћ</c:v>
                </c:pt>
                <c:pt idx="4">
                  <c:v>Остали расходи</c:v>
                </c:pt>
                <c:pt idx="5">
                  <c:v>Отплата главнице и камате</c:v>
                </c:pt>
                <c:pt idx="6">
                  <c:v>Средства резерве</c:v>
                </c:pt>
                <c:pt idx="7">
                  <c:v>Капитални издаци</c:v>
                </c:pt>
              </c:strCache>
            </c:strRef>
          </c:cat>
          <c:val>
            <c:numRef>
              <c:f>Sheet1!$C$21:$C$28</c:f>
              <c:numCache>
                <c:formatCode>0.00%</c:formatCode>
                <c:ptCount val="8"/>
                <c:pt idx="0">
                  <c:v>0.26647466558306704</c:v>
                </c:pt>
                <c:pt idx="1">
                  <c:v>0.14842465879830036</c:v>
                </c:pt>
                <c:pt idx="2">
                  <c:v>0.24149993078336915</c:v>
                </c:pt>
                <c:pt idx="3">
                  <c:v>7.3368724670371213E-2</c:v>
                </c:pt>
                <c:pt idx="4">
                  <c:v>9.9076991223119401E-2</c:v>
                </c:pt>
                <c:pt idx="5">
                  <c:v>5.7544340132396649E-2</c:v>
                </c:pt>
                <c:pt idx="6">
                  <c:v>1.420623079341812E-2</c:v>
                </c:pt>
                <c:pt idx="7">
                  <c:v>9.9404458015958069E-2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77-4879-B970-B2BB3EA6C11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accent1">
          <a:alpha val="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'PLAN RASHODA PO PROGRAMIMA'!$B$5:$B$21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ЛОКАЛНИ ЕКОНОМСКИ РАЗВОЈ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'PLAN RASHODA PO PROGRAMIMA'!$C$5:$C$21</c:f>
            </c:numRef>
          </c:val>
          <c:extLst>
            <c:ext xmlns:c16="http://schemas.microsoft.com/office/drawing/2014/chart" uri="{C3380CC4-5D6E-409C-BE32-E72D297353CC}">
              <c16:uniqueId val="{00000000-5626-436A-8027-921AC41EE3FD}"/>
            </c:ext>
          </c:extLst>
        </c:ser>
        <c:ser>
          <c:idx val="1"/>
          <c:order val="1"/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'PLAN RASHODA PO PROGRAMIMA'!$B$5:$B$21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КОМУНАЛНЕ ДЕЛАТНОСТИ</c:v>
                </c:pt>
                <c:pt idx="2">
                  <c:v>ЛОКАЛНИ ЕКОНОМСКИ РАЗВОЈ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'PLAN RASHODA PO PROGRAMIMA'!$D$5:$D$21</c:f>
              <c:numCache>
                <c:formatCode>0.00</c:formatCode>
                <c:ptCount val="17"/>
                <c:pt idx="0">
                  <c:v>0.51809660559587789</c:v>
                </c:pt>
                <c:pt idx="1">
                  <c:v>14.955053913068783</c:v>
                </c:pt>
                <c:pt idx="2">
                  <c:v>2.8798273872149323</c:v>
                </c:pt>
                <c:pt idx="3">
                  <c:v>1.8783633965304234</c:v>
                </c:pt>
                <c:pt idx="4">
                  <c:v>0.1919884924809955</c:v>
                </c:pt>
                <c:pt idx="5">
                  <c:v>2.1631933029516346</c:v>
                </c:pt>
                <c:pt idx="6">
                  <c:v>11.084651931835991</c:v>
                </c:pt>
                <c:pt idx="7">
                  <c:v>12.183319287777474</c:v>
                </c:pt>
                <c:pt idx="8">
                  <c:v>5.814882102479717</c:v>
                </c:pt>
                <c:pt idx="9">
                  <c:v>2.0997549947159087</c:v>
                </c:pt>
                <c:pt idx="10">
                  <c:v>8.4852072895137418</c:v>
                </c:pt>
                <c:pt idx="11">
                  <c:v>0.31317271823141107</c:v>
                </c:pt>
                <c:pt idx="12">
                  <c:v>9.150526199323334</c:v>
                </c:pt>
                <c:pt idx="13">
                  <c:v>6.9058669231568297</c:v>
                </c:pt>
                <c:pt idx="14">
                  <c:v>20.306478545172816</c:v>
                </c:pt>
                <c:pt idx="15">
                  <c:v>0.86537383284268965</c:v>
                </c:pt>
                <c:pt idx="16">
                  <c:v>0.20424307710744199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6-436A-8027-921AC41EE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7894927"/>
        <c:axId val="727897839"/>
        <c:axId val="0"/>
      </c:bar3DChart>
      <c:catAx>
        <c:axId val="727894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27897839"/>
        <c:crosses val="autoZero"/>
        <c:auto val="1"/>
        <c:lblAlgn val="ctr"/>
        <c:lblOffset val="100"/>
        <c:noMultiLvlLbl val="0"/>
      </c:catAx>
      <c:valAx>
        <c:axId val="727897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27894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x-none" sz="1800">
              <a:latin typeface="Times New Roman" pitchFamily="18" charset="0"/>
              <a:cs typeface="Times New Roman" pitchFamily="18" charset="0"/>
            </a:rPr>
            <a:t>Градск</a:t>
          </a:r>
          <a:r>
            <a:rPr lang="sr-Cyrl-CS" sz="1800" dirty="0">
              <a:latin typeface="Times New Roman" pitchFamily="18" charset="0"/>
              <a:cs typeface="Times New Roman" pitchFamily="18" charset="0"/>
            </a:rPr>
            <a:t>е</a:t>
          </a:r>
          <a:r>
            <a:rPr lang="x-none" sz="1800">
              <a:latin typeface="Times New Roman" pitchFamily="18" charset="0"/>
              <a:cs typeface="Times New Roman" pitchFamily="18" charset="0"/>
            </a:rPr>
            <a:t> управ</a:t>
          </a:r>
          <a:r>
            <a:rPr lang="sr-Cyrl-CS" sz="1800" dirty="0">
              <a:latin typeface="Times New Roman" pitchFamily="18" charset="0"/>
              <a:cs typeface="Times New Roman" pitchFamily="18" charset="0"/>
            </a:rPr>
            <a:t>е</a:t>
          </a:r>
          <a:endParaRPr lang="x-none" sz="1800" dirty="0">
            <a:latin typeface="Times New Roman" pitchFamily="18" charset="0"/>
            <a:cs typeface="Times New Roman" pitchFamily="18" charset="0"/>
          </a:endParaRPr>
        </a:p>
        <a:p>
          <a:r>
            <a:rPr lang="x-none" sz="1800" dirty="0">
              <a:latin typeface="Times New Roman" pitchFamily="18" charset="0"/>
              <a:cs typeface="Times New Roman" pitchFamily="18" charset="0"/>
            </a:rPr>
            <a:t>Градоначелник</a:t>
          </a:r>
        </a:p>
        <a:p>
          <a:r>
            <a:rPr lang="x-none" sz="1800" dirty="0">
              <a:latin typeface="Times New Roman" pitchFamily="18" charset="0"/>
              <a:cs typeface="Times New Roman" pitchFamily="18" charset="0"/>
            </a:rPr>
            <a:t>Градско веће</a:t>
          </a:r>
        </a:p>
        <a:p>
          <a:r>
            <a:rPr lang="x-none" sz="1800">
              <a:latin typeface="Times New Roman" pitchFamily="18" charset="0"/>
              <a:cs typeface="Times New Roman" pitchFamily="18" charset="0"/>
            </a:rPr>
            <a:t>Скупштина града</a:t>
          </a:r>
          <a:endParaRPr lang="sr-Cyrl-CS" sz="1800" dirty="0">
            <a:latin typeface="Times New Roman" pitchFamily="18" charset="0"/>
            <a:cs typeface="Times New Roman" pitchFamily="18" charset="0"/>
          </a:endParaRPr>
        </a:p>
        <a:p>
          <a:r>
            <a:rPr lang="sr-Cyrl-CS" sz="1800" dirty="0">
              <a:latin typeface="Times New Roman" pitchFamily="18" charset="0"/>
              <a:cs typeface="Times New Roman" pitchFamily="18" charset="0"/>
            </a:rPr>
            <a:t>Градски правобранилац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x-non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Предшколска установа</a:t>
          </a:r>
        </a:p>
        <a:p>
          <a:r>
            <a:rPr lang="x-non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Месне заједнице</a:t>
          </a:r>
        </a:p>
        <a:p>
          <a:r>
            <a:rPr lang="x-non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Установе културе</a:t>
          </a:r>
        </a:p>
        <a:p>
          <a:r>
            <a:rPr lang="x-none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x-none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Основне школе </a:t>
          </a:r>
        </a:p>
        <a:p>
          <a:r>
            <a:rPr lang="x-none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Средње школе</a:t>
          </a:r>
        </a:p>
        <a:p>
          <a:r>
            <a:rPr lang="x-none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Дом здравља</a:t>
          </a:r>
          <a:r>
            <a:rPr lang="sr-Cyrl-C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ЈАССА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 dirty="0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 dirty="0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 custLinFactNeighborX="8015" custLinFactNeighborY="1160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60308" custScaleY="165262" custLinFactNeighborX="-16830" custLinFactNeighborY="-30039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6290" custScaleY="115694">
        <dgm:presLayoutVars>
          <dgm:chMax val="0"/>
          <dgm:chPref val="0"/>
        </dgm:presLayoutVars>
      </dgm:prSet>
      <dgm:spPr/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 vert="vert"/>
        <a:lstStyle/>
        <a:p>
          <a:r>
            <a:rPr lang="x-none" sz="3000" dirty="0">
              <a:latin typeface="Times New Roman" pitchFamily="18" charset="0"/>
              <a:cs typeface="Times New Roman" pitchFamily="18" charset="0"/>
            </a:rPr>
            <a:t>На основу чега се доноси буџет</a:t>
          </a:r>
          <a:r>
            <a:rPr lang="en-US" sz="3000" dirty="0">
              <a:latin typeface="Times New Roman" pitchFamily="18" charset="0"/>
              <a:cs typeface="Times New Roman" pitchFamily="18" charset="0"/>
            </a:rPr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 anchor="t"/>
        <a:lstStyle/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Закони и прописи: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финансирању локалне самоуправе,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буџетском систему,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локалној самоуправи, 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Упутство Министарства финансија за припрему одлуке о буџету за 20</a:t>
          </a:r>
          <a:r>
            <a:rPr lang="sr-Cyrl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sr-Latn-R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годину и др.</a:t>
          </a:r>
        </a:p>
        <a:p>
          <a:pPr algn="l"/>
          <a:r>
            <a:rPr lang="x-none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Стратешки документи:</a:t>
          </a:r>
        </a:p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Стратегија развоја</a:t>
          </a:r>
          <a:endParaRPr lang="x-none" sz="1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Акциони планови за поједине области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346E9DC4-0947-473F-AED9-9AECED92978F}" type="parTrans" cxnId="{5CB019DC-D02B-4F72-8799-DCEC8949294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Потребе буџетских корисника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9324F21A-CF22-404B-991C-F0FAD04F1E1A}" type="parTrans" cxnId="{4EE02A3D-8F83-4292-A026-1515ED03FF3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Започети пројекти из ранијих година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68F9F1A-A0AC-4627-BB76-A21CB9C16ACA}" type="parTrans" cxnId="{C3F3E9EA-BE7C-42FA-A974-B6909D195A4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x-none" sz="1600" dirty="0">
              <a:latin typeface="Times New Roman" pitchFamily="18" charset="0"/>
              <a:cs typeface="Times New Roman" pitchFamily="18" charset="0"/>
            </a:rPr>
            <a:t>Остварење прошлогодишњег буџета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764CED6-B38C-4590-855F-1F4460EB1A27}" type="parTrans" cxnId="{04C92B63-107A-49B7-9300-E9098DE5DF6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 custLinFactNeighborX="-6008" custLinFactNeighborY="1931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-1076" custLinFactNeighborY="13944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 custLinFactNeighborX="709" custLinFactNeighborY="-2312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x-none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осталих </a:t>
          </a:r>
          <a:r>
            <a:rPr lang="sr-Cyrl-R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извора</a:t>
          </a:r>
          <a:r>
            <a:rPr lang="x-none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343.391.500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rgbClr val="FFC000"/>
        </a:solidFill>
      </dgm:spPr>
      <dgm:t>
        <a:bodyPr/>
        <a:lstStyle/>
        <a:p>
          <a:r>
            <a:rPr lang="x-non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буџета града </a:t>
          </a:r>
          <a:r>
            <a:rPr lang="sr-Cyrl-C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sr-Latn-R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.461.296.650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Пренета средства из ранијих година </a:t>
          </a:r>
          <a:r>
            <a: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66.852.500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rgbClr val="92D050"/>
        </a:solidFill>
      </dgm:spPr>
      <dgm:t>
        <a:bodyPr/>
        <a:lstStyle/>
        <a:p>
          <a:r>
            <a:rPr lang="x-non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Укупан буџет града </a:t>
          </a:r>
          <a:r>
            <a:rPr lang="sr-Cyrl-C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sr-Latn-R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871</a:t>
          </a:r>
          <a:r>
            <a:rPr lang="sr-Cyrl-C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sr-Latn-R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540.650</a:t>
          </a:r>
          <a:endParaRPr lang="en-US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4" custScaleX="150043" custLinFactX="889" custLinFactNeighborX="100000" custLinFactNeighborY="-11315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LinFactNeighborX="22588" custLinFactNeighborY="-22125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LinFactNeighborX="-30695" custLinFactNeighborY="-11572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 custLinFactX="-2017" custLinFactNeighborX="-100000" custLinFactNeighborY="-19951"/>
      <dgm:spPr/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26064" custScaleY="96476" custLinFactNeighborX="-86334" custLinFactNeighborY="-16703">
        <dgm:presLayoutVars>
          <dgm:bulletEnabled val="1"/>
        </dgm:presLayoutVars>
      </dgm:prSet>
      <dgm:spPr/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 custLinFactX="-6080" custLinFactNeighborX="-100000" custLinFactNeighborY="-19951"/>
      <dgm:spPr/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20163" custScaleY="97476" custLinFactX="-11646" custLinFactNeighborX="-100000" custLinFactNeighborY="-15528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Порески приходи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Донације и трансфери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CS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Донације</a:t>
          </a:r>
          <a:r>
            <a:rPr lang="sr-Cyrl-C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C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 добијају од домаћих и међународних донатора и организација за различите пројекте. </a:t>
          </a:r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Трансфери п</a:t>
          </a:r>
          <a:r>
            <a:rPr lang="ru-RU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одразумевају пренос средстава од нивоа Републике Србије општинском нивоу власти. М</a:t>
          </a:r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огу бити </a:t>
          </a:r>
          <a:r>
            <a:rPr lang="x-none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наменски (</a:t>
          </a:r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тачно утврђене намене) или </a:t>
          </a:r>
          <a:r>
            <a:rPr lang="x-none" alt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ненаменски (</a:t>
          </a:r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није им унапред утврђена намена те се могу у складу са законом користити за било које сврхе) 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Непорески приходи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x-none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задуживања и  продаје финансијске имовине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x-none" sz="14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x-none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</a:t>
          </a:r>
          <a:endParaRPr lang="en-US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x-none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Представљају вишак прихода буџета града који нису потрошени у претходној  буџетској години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x-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Укупни буџетски приходи и примања  </a:t>
          </a:r>
          <a:r>
            <a:rPr lang="sr-Cyrl-C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871</a:t>
          </a:r>
          <a:r>
            <a:rPr lang="sr-Cyrl-C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540</a:t>
          </a:r>
          <a:r>
            <a:rPr lang="sr-Cyrl-C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650</a:t>
          </a:r>
          <a:r>
            <a:rPr lang="x-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Приходи од  пореза  </a:t>
          </a:r>
          <a:endParaRPr lang="sr-Cyrl-C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sr-Cyrl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660.570</a:t>
          </a:r>
          <a:r>
            <a:rPr lang="sr-Cyrl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000</a:t>
          </a:r>
          <a:r>
            <a:rPr lang="sr-Cyrl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Донације и т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рансфери 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347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278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32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 приходи  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519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489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71</a:t>
          </a:r>
          <a:r>
            <a: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x-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  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18</a:t>
          </a:r>
          <a:r>
            <a: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35</a:t>
          </a:r>
          <a:r>
            <a:rPr lang="sr-Cyrl-R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0.000</a:t>
          </a:r>
          <a:endParaRPr lang="en-US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финансијске имовине  </a:t>
          </a:r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59</a:t>
          </a:r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.000.000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/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 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66</a:t>
          </a:r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852</a:t>
          </a:r>
          <a:r>
            <a:rPr lang="sr-Cyrl-C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500</a:t>
          </a:r>
          <a:r>
            <a:rPr lang="x-none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динара</a:t>
          </a:r>
          <a:endParaRPr lang="en-US" sz="16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4169289-1E79-4611-A66E-F6EE593020F5}">
      <dgm:prSet phldrT="[Text]" custRadScaleRad="120252" custRadScaleInc="-901"/>
      <dgm:spPr/>
      <dgm:t>
        <a:bodyPr/>
        <a:lstStyle/>
        <a:p>
          <a:endParaRPr lang="en-US"/>
        </a:p>
      </dgm:t>
    </dgm:pt>
    <dgm:pt modelId="{F9199FE0-C884-42FA-A20F-8A08CC900139}" type="parTrans" cxnId="{5AE9003F-B78E-4416-8D83-C7F06550E1D5}">
      <dgm:prSet/>
      <dgm:spPr/>
      <dgm:t>
        <a:bodyPr/>
        <a:lstStyle/>
        <a:p>
          <a:endParaRPr lang="en-US"/>
        </a:p>
      </dgm:t>
    </dgm:pt>
    <dgm:pt modelId="{09DD58DF-B3DA-4F24-AE1B-33D16A0482DB}" type="sibTrans" cxnId="{5AE9003F-B78E-4416-8D83-C7F06550E1D5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 custLinFactNeighborX="1202" custLinFactNeighborY="169"/>
      <dgm:spPr/>
    </dgm:pt>
    <dgm:pt modelId="{63432802-399F-407F-AC10-7219543A0326}" type="pres">
      <dgm:prSet presAssocID="{DB1A1606-130D-4B45-9553-0A0B804495DF}" presName="node" presStyleLbl="vennNode1" presStyleIdx="1" presStyleCnt="7" custScaleX="132386" custScaleY="119470" custRadScaleRad="121949" custRadScaleInc="57826">
        <dgm:presLayoutVars>
          <dgm:bulletEnabled val="1"/>
        </dgm:presLayoutVars>
      </dgm:prSet>
      <dgm:spPr/>
    </dgm:pt>
    <dgm:pt modelId="{449BFEB2-6844-4A2C-8DC2-780280CBA079}" type="pres">
      <dgm:prSet presAssocID="{AEA7499A-114B-4146-9776-CDD8ACEC6B39}" presName="node" presStyleLbl="vennNode1" presStyleIdx="2" presStyleCnt="7" custScaleX="132386" custScaleY="120116" custRadScaleRad="127697" custRadScaleInc="42267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3" presStyleCnt="7" custScaleX="132386" custScaleY="119978" custRadScaleRad="126456" custRadScaleInc="24297">
        <dgm:presLayoutVars>
          <dgm:bulletEnabled val="1"/>
        </dgm:presLayoutVars>
      </dgm:prSet>
      <dgm:spPr/>
    </dgm:pt>
    <dgm:pt modelId="{72DE4213-15E1-4436-8045-C055E8A54EDE}" type="pres">
      <dgm:prSet presAssocID="{40EF3D92-C4CB-4CBC-8AED-087234C53764}" presName="node" presStyleLbl="vennNode1" presStyleIdx="4" presStyleCnt="7" custScaleX="132289" custScaleY="115263" custRadScaleRad="119613" custRadScaleInc="59479">
        <dgm:presLayoutVars>
          <dgm:bulletEnabled val="1"/>
        </dgm:presLayoutVars>
      </dgm:prSet>
      <dgm:spPr/>
    </dgm:pt>
    <dgm:pt modelId="{91CFC9CD-FF79-40EF-A271-A8DBB0423AC2}" type="pres">
      <dgm:prSet presAssocID="{920F0D4F-6C4C-4BE8-9363-F48FBF034871}" presName="node" presStyleLbl="vennNode1" presStyleIdx="5" presStyleCnt="7" custScaleX="132386" custScaleY="119470" custRadScaleRad="120722" custRadScaleInc="46678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6" presStyleCnt="7" custScaleX="132386" custScaleY="119470" custRadScaleRad="125332" custRadScaleInc="38550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5AE9003F-B78E-4416-8D83-C7F06550E1D5}" srcId="{691C1FF8-D24B-462D-B13F-4086A7342655}" destId="{E4169289-1E79-4611-A66E-F6EE593020F5}" srcOrd="1" destOrd="0" parTransId="{F9199FE0-C884-42FA-A20F-8A08CC900139}" sibTransId="{09DD58DF-B3DA-4F24-AE1B-33D16A0482DB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2093735" y="247231"/>
          <a:ext cx="4325295" cy="4325202"/>
        </a:xfrm>
        <a:prstGeom prst="ellipse">
          <a:avLst/>
        </a:prstGeom>
        <a:solidFill>
          <a:schemeClr val="accent3">
            <a:tint val="69000"/>
            <a:satMod val="105000"/>
            <a:lumMod val="110000"/>
          </a:schemeClr>
        </a:solidFill>
        <a:ln w="9525" cap="flat" cmpd="sng" algn="ctr">
          <a:solidFill>
            <a:schemeClr val="accent3">
              <a:shade val="60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>
              <a:latin typeface="Times New Roman" pitchFamily="18" charset="0"/>
              <a:cs typeface="Times New Roman" pitchFamily="18" charset="0"/>
            </a:rPr>
            <a:t>Градск</a:t>
          </a:r>
          <a:r>
            <a:rPr lang="sr-Cyrl-CS" sz="1800" kern="1200" dirty="0">
              <a:latin typeface="Times New Roman" pitchFamily="18" charset="0"/>
              <a:cs typeface="Times New Roman" pitchFamily="18" charset="0"/>
            </a:rPr>
            <a:t>е</a:t>
          </a:r>
          <a:r>
            <a:rPr lang="x-none" sz="1800" kern="1200">
              <a:latin typeface="Times New Roman" pitchFamily="18" charset="0"/>
              <a:cs typeface="Times New Roman" pitchFamily="18" charset="0"/>
            </a:rPr>
            <a:t> управ</a:t>
          </a:r>
          <a:r>
            <a:rPr lang="sr-Cyrl-CS" sz="1800" kern="1200" dirty="0">
              <a:latin typeface="Times New Roman" pitchFamily="18" charset="0"/>
              <a:cs typeface="Times New Roman" pitchFamily="18" charset="0"/>
            </a:rPr>
            <a:t>е</a:t>
          </a:r>
          <a:endParaRPr lang="x-none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 dirty="0">
              <a:latin typeface="Times New Roman" pitchFamily="18" charset="0"/>
              <a:cs typeface="Times New Roman" pitchFamily="18" charset="0"/>
            </a:rPr>
            <a:t>Градоначелник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 dirty="0">
              <a:latin typeface="Times New Roman" pitchFamily="18" charset="0"/>
              <a:cs typeface="Times New Roman" pitchFamily="18" charset="0"/>
            </a:rPr>
            <a:t>Градско веће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800" kern="1200">
              <a:latin typeface="Times New Roman" pitchFamily="18" charset="0"/>
              <a:cs typeface="Times New Roman" pitchFamily="18" charset="0"/>
            </a:rPr>
            <a:t>Скупштина града</a:t>
          </a:r>
          <a:endParaRPr lang="sr-Cyrl-CS" sz="1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Times New Roman" pitchFamily="18" charset="0"/>
              <a:cs typeface="Times New Roman" pitchFamily="18" charset="0"/>
            </a:rPr>
            <a:t>Градски правобранилац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7160" y="880642"/>
        <a:ext cx="3058445" cy="3058380"/>
      </dsp:txXfrm>
    </dsp:sp>
    <dsp:sp modelId="{6AE34D3E-FD5D-4402-89AF-BF559D3EC92D}">
      <dsp:nvSpPr>
        <dsp:cNvPr id="0" name=""/>
        <dsp:cNvSpPr/>
      </dsp:nvSpPr>
      <dsp:spPr>
        <a:xfrm>
          <a:off x="4214983" y="0"/>
          <a:ext cx="481035" cy="481027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3075943" y="4200903"/>
          <a:ext cx="348308" cy="348643"/>
        </a:xfrm>
        <a:prstGeom prst="ellips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6350683" y="1952404"/>
          <a:ext cx="348308" cy="348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683952" y="4571779"/>
          <a:ext cx="481035" cy="481027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3174885" y="683644"/>
          <a:ext cx="348308" cy="348643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2076869" y="2677987"/>
          <a:ext cx="348308" cy="348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34578" y="0"/>
          <a:ext cx="2818909" cy="290509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Предшколска установа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Месне заједнице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Установе културе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Туристичка организација </a:t>
          </a:r>
        </a:p>
      </dsp:txBody>
      <dsp:txXfrm>
        <a:off x="278242" y="425441"/>
        <a:ext cx="1993269" cy="2054211"/>
      </dsp:txXfrm>
    </dsp:sp>
    <dsp:sp modelId="{D4397D2C-6DDE-4A42-9855-5F94ADD7F1F8}">
      <dsp:nvSpPr>
        <dsp:cNvPr id="0" name=""/>
        <dsp:cNvSpPr/>
      </dsp:nvSpPr>
      <dsp:spPr>
        <a:xfrm>
          <a:off x="3728317" y="698803"/>
          <a:ext cx="481035" cy="481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560562" y="3250976"/>
          <a:ext cx="869563" cy="869588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6372362" y="12633"/>
          <a:ext cx="2044882" cy="2033751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Основне школе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Средње школе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Дом здравља</a:t>
          </a:r>
          <a:r>
            <a:rPr lang="sr-Cyrl-C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ЈАССА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1828" y="310469"/>
        <a:ext cx="1445950" cy="1438079"/>
      </dsp:txXfrm>
    </dsp:sp>
    <dsp:sp modelId="{4ABBCF6F-E7DA-4CE7-A2F5-6DD06BFAA1FA}">
      <dsp:nvSpPr>
        <dsp:cNvPr id="0" name=""/>
        <dsp:cNvSpPr/>
      </dsp:nvSpPr>
      <dsp:spPr>
        <a:xfrm>
          <a:off x="5731290" y="1364257"/>
          <a:ext cx="481035" cy="48102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229951" y="4285790"/>
          <a:ext cx="348308" cy="348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703380" y="3789605"/>
          <a:ext cx="348308" cy="348643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917509" y="2740242"/>
          <a:ext cx="662458" cy="2319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29" y="0"/>
              </a:lnTo>
              <a:lnTo>
                <a:pt x="331229" y="2319213"/>
              </a:lnTo>
              <a:lnTo>
                <a:pt x="662458" y="2319213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188439" y="3839549"/>
        <a:ext cx="120598" cy="120598"/>
      </dsp:txXfrm>
    </dsp:sp>
    <dsp:sp modelId="{EE8B77DA-77C5-46AD-80A2-BD307CFE9F0A}">
      <dsp:nvSpPr>
        <dsp:cNvPr id="0" name=""/>
        <dsp:cNvSpPr/>
      </dsp:nvSpPr>
      <dsp:spPr>
        <a:xfrm>
          <a:off x="1917509" y="2740242"/>
          <a:ext cx="662458" cy="1635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29" y="0"/>
              </a:lnTo>
              <a:lnTo>
                <a:pt x="331229" y="1635463"/>
              </a:lnTo>
              <a:lnTo>
                <a:pt x="662458" y="1635463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204625" y="3513860"/>
        <a:ext cx="88226" cy="88226"/>
      </dsp:txXfrm>
    </dsp:sp>
    <dsp:sp modelId="{531482B3-13DA-4E77-8EF9-7A508768A321}">
      <dsp:nvSpPr>
        <dsp:cNvPr id="0" name=""/>
        <dsp:cNvSpPr/>
      </dsp:nvSpPr>
      <dsp:spPr>
        <a:xfrm>
          <a:off x="1917509" y="2740242"/>
          <a:ext cx="662458" cy="959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29" y="0"/>
              </a:lnTo>
              <a:lnTo>
                <a:pt x="331229" y="959165"/>
              </a:lnTo>
              <a:lnTo>
                <a:pt x="662458" y="95916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19596" y="3190682"/>
        <a:ext cx="58284" cy="58284"/>
      </dsp:txXfrm>
    </dsp:sp>
    <dsp:sp modelId="{F1903401-CDA9-4777-A04C-F19A89F110A0}">
      <dsp:nvSpPr>
        <dsp:cNvPr id="0" name=""/>
        <dsp:cNvSpPr/>
      </dsp:nvSpPr>
      <dsp:spPr>
        <a:xfrm>
          <a:off x="1917509" y="2694522"/>
          <a:ext cx="6839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986" y="45720"/>
              </a:lnTo>
              <a:lnTo>
                <a:pt x="341986" y="88283"/>
              </a:lnTo>
              <a:lnTo>
                <a:pt x="683972" y="88283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42363" y="2723109"/>
        <a:ext cx="34264" cy="34264"/>
      </dsp:txXfrm>
    </dsp:sp>
    <dsp:sp modelId="{25CF5DCC-0AE9-4D09-ABC1-8BE4D97FDFCB}">
      <dsp:nvSpPr>
        <dsp:cNvPr id="0" name=""/>
        <dsp:cNvSpPr/>
      </dsp:nvSpPr>
      <dsp:spPr>
        <a:xfrm>
          <a:off x="1917509" y="1196255"/>
          <a:ext cx="629808" cy="1543986"/>
        </a:xfrm>
        <a:custGeom>
          <a:avLst/>
          <a:gdLst/>
          <a:ahLst/>
          <a:cxnLst/>
          <a:rect l="0" t="0" r="0" b="0"/>
          <a:pathLst>
            <a:path>
              <a:moveTo>
                <a:pt x="0" y="1543986"/>
              </a:moveTo>
              <a:lnTo>
                <a:pt x="314904" y="1543986"/>
              </a:lnTo>
              <a:lnTo>
                <a:pt x="314904" y="0"/>
              </a:lnTo>
              <a:lnTo>
                <a:pt x="629808" y="0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190726" y="1926561"/>
        <a:ext cx="83374" cy="83374"/>
      </dsp:txXfrm>
    </dsp:sp>
    <dsp:sp modelId="{D1C52863-34A6-4E04-9740-6E0567681A8F}">
      <dsp:nvSpPr>
        <dsp:cNvPr id="0" name=""/>
        <dsp:cNvSpPr/>
      </dsp:nvSpPr>
      <dsp:spPr>
        <a:xfrm rot="16200000">
          <a:off x="-1128554" y="1889531"/>
          <a:ext cx="4390707" cy="1701421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3000" kern="1200" dirty="0">
              <a:latin typeface="Times New Roman" pitchFamily="18" charset="0"/>
              <a:cs typeface="Times New Roman" pitchFamily="18" charset="0"/>
            </a:rPr>
            <a:t>На основу чега се доноси буџет</a:t>
          </a:r>
          <a:r>
            <a:rPr lang="en-US" sz="3000" kern="1200" dirty="0">
              <a:latin typeface="Times New Roman" pitchFamily="18" charset="0"/>
              <a:cs typeface="Times New Roman" pitchFamily="18" charset="0"/>
            </a:rPr>
            <a:t>? </a:t>
          </a:r>
        </a:p>
      </dsp:txBody>
      <dsp:txXfrm>
        <a:off x="-1128554" y="1889531"/>
        <a:ext cx="4390707" cy="1701421"/>
      </dsp:txXfrm>
    </dsp:sp>
    <dsp:sp modelId="{AD67EDBF-32B4-495C-A262-4812FBE80932}">
      <dsp:nvSpPr>
        <dsp:cNvPr id="0" name=""/>
        <dsp:cNvSpPr/>
      </dsp:nvSpPr>
      <dsp:spPr>
        <a:xfrm>
          <a:off x="2547317" y="131801"/>
          <a:ext cx="5758963" cy="2128909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Закони и прописи: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финансирању локалне самоуправе,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буџетском систему,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Закон о локалној самоуправи,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Упутство Министарства финансија за припрему одлуке о буџету за 20</a:t>
          </a:r>
          <a:r>
            <a:rPr lang="sr-Cyrl-R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sr-Latn-R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годину и др.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Сви посебни прописи којима су утврђене надлежности ЈЛС</a:t>
          </a:r>
        </a:p>
      </dsp:txBody>
      <dsp:txXfrm>
        <a:off x="2547317" y="131801"/>
        <a:ext cx="5758963" cy="2128909"/>
      </dsp:txXfrm>
    </dsp:sp>
    <dsp:sp modelId="{A288E7CD-845A-4B30-8D9E-0FCFF4059FF8}">
      <dsp:nvSpPr>
        <dsp:cNvPr id="0" name=""/>
        <dsp:cNvSpPr/>
      </dsp:nvSpPr>
      <dsp:spPr>
        <a:xfrm>
          <a:off x="2601481" y="2341602"/>
          <a:ext cx="5714630" cy="882405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Стратешки документи: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Стратегија развоја</a:t>
          </a:r>
          <a:endParaRPr lang="x-none" sz="1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Акциони планови за поједине области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1481" y="2341602"/>
        <a:ext cx="5714630" cy="882405"/>
      </dsp:txXfrm>
    </dsp:sp>
    <dsp:sp modelId="{573F9BF2-AC82-43FC-A361-118085DB3D65}">
      <dsp:nvSpPr>
        <dsp:cNvPr id="0" name=""/>
        <dsp:cNvSpPr/>
      </dsp:nvSpPr>
      <dsp:spPr>
        <a:xfrm>
          <a:off x="2579967" y="3476676"/>
          <a:ext cx="5724128" cy="445462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Потребе буџетских корисника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9967" y="3476676"/>
        <a:ext cx="5724128" cy="445462"/>
      </dsp:txXfrm>
    </dsp:sp>
    <dsp:sp modelId="{B2DE3A8A-BA09-499F-9C72-0630724E4538}">
      <dsp:nvSpPr>
        <dsp:cNvPr id="0" name=""/>
        <dsp:cNvSpPr/>
      </dsp:nvSpPr>
      <dsp:spPr>
        <a:xfrm>
          <a:off x="2579967" y="4153418"/>
          <a:ext cx="5725159" cy="444574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Започети пројекти из ранијих година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9967" y="4153418"/>
        <a:ext cx="5725159" cy="444574"/>
      </dsp:txXfrm>
    </dsp:sp>
    <dsp:sp modelId="{94F14A6F-3CD0-4A17-88D3-6F4D0EB2D4E6}">
      <dsp:nvSpPr>
        <dsp:cNvPr id="0" name=""/>
        <dsp:cNvSpPr/>
      </dsp:nvSpPr>
      <dsp:spPr>
        <a:xfrm>
          <a:off x="2579967" y="4829272"/>
          <a:ext cx="5753895" cy="460366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latin typeface="Times New Roman" pitchFamily="18" charset="0"/>
              <a:cs typeface="Times New Roman" pitchFamily="18" charset="0"/>
            </a:rPr>
            <a:t>Остварење прошлогодишњег буџета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79967" y="4829272"/>
        <a:ext cx="5753895" cy="460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05383" y="235735"/>
          <a:ext cx="1674343" cy="1115909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буџета града </a:t>
          </a:r>
          <a:r>
            <a:rPr lang="sr-Cyrl-C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sr-Latn-R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.461.296.650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585" y="399156"/>
        <a:ext cx="1183939" cy="789067"/>
      </dsp:txXfrm>
    </dsp:sp>
    <dsp:sp modelId="{98F3E7AB-6934-48FA-B82F-FBEAF1B2375D}">
      <dsp:nvSpPr>
        <dsp:cNvPr id="0" name=""/>
        <dsp:cNvSpPr/>
      </dsp:nvSpPr>
      <dsp:spPr>
        <a:xfrm>
          <a:off x="1790273" y="453142"/>
          <a:ext cx="647227" cy="64722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76063" y="700642"/>
        <a:ext cx="475647" cy="152227"/>
      </dsp:txXfrm>
    </dsp:sp>
    <dsp:sp modelId="{2F60A798-586E-4E47-B649-25F047F36835}">
      <dsp:nvSpPr>
        <dsp:cNvPr id="0" name=""/>
        <dsp:cNvSpPr/>
      </dsp:nvSpPr>
      <dsp:spPr>
        <a:xfrm>
          <a:off x="2479831" y="232867"/>
          <a:ext cx="1115909" cy="111590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Пренета средства из ранијих година </a:t>
          </a:r>
          <a:r>
            <a:rPr lang="sr-Latn-RS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66.852.500</a:t>
          </a:r>
          <a:endParaRPr lang="en-US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3252" y="396288"/>
        <a:ext cx="789067" cy="789067"/>
      </dsp:txXfrm>
    </dsp:sp>
    <dsp:sp modelId="{41F09F99-3DCC-47E4-9188-F7D103A1F6E3}">
      <dsp:nvSpPr>
        <dsp:cNvPr id="0" name=""/>
        <dsp:cNvSpPr/>
      </dsp:nvSpPr>
      <dsp:spPr>
        <a:xfrm>
          <a:off x="3610499" y="467213"/>
          <a:ext cx="647227" cy="647227"/>
        </a:xfrm>
        <a:prstGeom prst="mathPlus">
          <a:avLst/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696289" y="714713"/>
        <a:ext cx="475647" cy="152227"/>
      </dsp:txXfrm>
    </dsp:sp>
    <dsp:sp modelId="{6C1FFF0F-B1A4-4C41-B9D3-30452A0DFA4B}">
      <dsp:nvSpPr>
        <dsp:cNvPr id="0" name=""/>
        <dsp:cNvSpPr/>
      </dsp:nvSpPr>
      <dsp:spPr>
        <a:xfrm>
          <a:off x="4373776" y="195273"/>
          <a:ext cx="1406759" cy="1076584"/>
        </a:xfrm>
        <a:prstGeom prst="ellipse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осталих </a:t>
          </a:r>
          <a:r>
            <a:rPr lang="sr-Cyrl-RS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извора</a:t>
          </a:r>
          <a:r>
            <a:rPr lang="x-none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1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343.391.500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9791" y="352935"/>
        <a:ext cx="994729" cy="761260"/>
      </dsp:txXfrm>
    </dsp:sp>
    <dsp:sp modelId="{87C2FC52-975B-4E62-B5E0-1AB7C844E900}">
      <dsp:nvSpPr>
        <dsp:cNvPr id="0" name=""/>
        <dsp:cNvSpPr/>
      </dsp:nvSpPr>
      <dsp:spPr>
        <a:xfrm>
          <a:off x="5819413" y="467213"/>
          <a:ext cx="647227" cy="647227"/>
        </a:xfrm>
        <a:prstGeom prst="mathEqual">
          <a:avLst/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905203" y="600542"/>
        <a:ext cx="475647" cy="380569"/>
      </dsp:txXfrm>
    </dsp:sp>
    <dsp:sp modelId="{2DB98FF9-EDB5-4EEE-AFA3-A57C7337F497}">
      <dsp:nvSpPr>
        <dsp:cNvPr id="0" name=""/>
        <dsp:cNvSpPr/>
      </dsp:nvSpPr>
      <dsp:spPr>
        <a:xfrm>
          <a:off x="6466644" y="202805"/>
          <a:ext cx="1340909" cy="1087743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Укупан буџет града </a:t>
          </a:r>
          <a:r>
            <a:rPr lang="sr-Cyrl-C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sr-Latn-R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871</a:t>
          </a:r>
          <a:r>
            <a:rPr lang="sr-Cyrl-C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sr-Latn-R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540.650</a:t>
          </a:r>
          <a:endParaRPr lang="en-US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3016" y="362101"/>
        <a:ext cx="948165" cy="769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3819" y="240725"/>
          <a:ext cx="1953462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Порески приходи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240725"/>
        <a:ext cx="1953462" cy="257400"/>
      </dsp:txXfrm>
    </dsp:sp>
    <dsp:sp modelId="{02385D1D-92EB-445D-B736-940004751C79}">
      <dsp:nvSpPr>
        <dsp:cNvPr id="0" name=""/>
        <dsp:cNvSpPr/>
      </dsp:nvSpPr>
      <dsp:spPr>
        <a:xfrm>
          <a:off x="1957281" y="39632"/>
          <a:ext cx="390692" cy="6595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504251" y="39632"/>
          <a:ext cx="5313417" cy="65958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39632"/>
        <a:ext cx="5313417" cy="659587"/>
      </dsp:txXfrm>
    </dsp:sp>
    <dsp:sp modelId="{F40D94EA-52E0-4740-A924-EAF350BDF213}">
      <dsp:nvSpPr>
        <dsp:cNvPr id="0" name=""/>
        <dsp:cNvSpPr/>
      </dsp:nvSpPr>
      <dsp:spPr>
        <a:xfrm>
          <a:off x="3819" y="1228644"/>
          <a:ext cx="1953462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Донације и трансфери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1228644"/>
        <a:ext cx="1953462" cy="257400"/>
      </dsp:txXfrm>
    </dsp:sp>
    <dsp:sp modelId="{0E930D30-96BC-4D43-B65A-EE88C46DBE48}">
      <dsp:nvSpPr>
        <dsp:cNvPr id="0" name=""/>
        <dsp:cNvSpPr/>
      </dsp:nvSpPr>
      <dsp:spPr>
        <a:xfrm>
          <a:off x="1957281" y="746019"/>
          <a:ext cx="390692" cy="12226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504251" y="746019"/>
          <a:ext cx="5313417" cy="122265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Донације</a:t>
          </a:r>
          <a:r>
            <a:rPr lang="sr-Cyrl-C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C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 добијају од домаћих и међународних донатора и организација за различите пројекте. </a:t>
          </a: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Трансфери п</a:t>
          </a:r>
          <a:r>
            <a:rPr lang="ru-RU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одразумевају пренос средстава од нивоа Републике Србије општинском нивоу власти. М</a:t>
          </a: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огу бити </a:t>
          </a:r>
          <a:r>
            <a:rPr lang="x-none" alt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наменски (</a:t>
          </a: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тачно утврђене намене) или </a:t>
          </a:r>
          <a:r>
            <a:rPr lang="x-none" altLang="en-US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ненаменски (</a:t>
          </a: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није им унапред утврђена намена те се могу у складу са законом користити за било које сврхе) 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746019"/>
        <a:ext cx="5313417" cy="1222650"/>
      </dsp:txXfrm>
    </dsp:sp>
    <dsp:sp modelId="{CCB8139E-CA19-491D-9FCD-6BF28923C725}">
      <dsp:nvSpPr>
        <dsp:cNvPr id="0" name=""/>
        <dsp:cNvSpPr/>
      </dsp:nvSpPr>
      <dsp:spPr>
        <a:xfrm>
          <a:off x="3819" y="2216563"/>
          <a:ext cx="1953462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Непорески приходи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2216563"/>
        <a:ext cx="1953462" cy="257400"/>
      </dsp:txXfrm>
    </dsp:sp>
    <dsp:sp modelId="{14D1633C-A097-4A5A-8269-B04E98857E56}">
      <dsp:nvSpPr>
        <dsp:cNvPr id="0" name=""/>
        <dsp:cNvSpPr/>
      </dsp:nvSpPr>
      <dsp:spPr>
        <a:xfrm>
          <a:off x="1957281" y="2015469"/>
          <a:ext cx="390692" cy="659587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504251" y="2015469"/>
          <a:ext cx="5313417" cy="659587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2">
              <a:shade val="6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2015469"/>
        <a:ext cx="5313417" cy="659587"/>
      </dsp:txXfrm>
    </dsp:sp>
    <dsp:sp modelId="{9312B733-3AEB-49F6-8245-08553BA2949B}">
      <dsp:nvSpPr>
        <dsp:cNvPr id="0" name=""/>
        <dsp:cNvSpPr/>
      </dsp:nvSpPr>
      <dsp:spPr>
        <a:xfrm>
          <a:off x="3819" y="2721857"/>
          <a:ext cx="1953462" cy="5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2721857"/>
        <a:ext cx="1953462" cy="579150"/>
      </dsp:txXfrm>
    </dsp:sp>
    <dsp:sp modelId="{435AB433-2559-485A-A03D-C32F36288071}">
      <dsp:nvSpPr>
        <dsp:cNvPr id="0" name=""/>
        <dsp:cNvSpPr/>
      </dsp:nvSpPr>
      <dsp:spPr>
        <a:xfrm>
          <a:off x="1957281" y="2721857"/>
          <a:ext cx="390692" cy="57915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504251" y="2721857"/>
          <a:ext cx="5313417" cy="57915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2721857"/>
        <a:ext cx="5313417" cy="579150"/>
      </dsp:txXfrm>
    </dsp:sp>
    <dsp:sp modelId="{EFAACCF6-3A6A-4536-89B0-F0A7C44F6BE1}">
      <dsp:nvSpPr>
        <dsp:cNvPr id="0" name=""/>
        <dsp:cNvSpPr/>
      </dsp:nvSpPr>
      <dsp:spPr>
        <a:xfrm>
          <a:off x="3819" y="3574037"/>
          <a:ext cx="1953462" cy="57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задуживања и  продаје финансијске имовине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3574037"/>
        <a:ext cx="1953462" cy="579150"/>
      </dsp:txXfrm>
    </dsp:sp>
    <dsp:sp modelId="{6497CA82-45EE-4BD1-AEB4-CC3961FBFB74}">
      <dsp:nvSpPr>
        <dsp:cNvPr id="0" name=""/>
        <dsp:cNvSpPr/>
      </dsp:nvSpPr>
      <dsp:spPr>
        <a:xfrm>
          <a:off x="1957281" y="3347807"/>
          <a:ext cx="390692" cy="103161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504251" y="3347807"/>
          <a:ext cx="5313417" cy="103161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sz="14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3347807"/>
        <a:ext cx="5313417" cy="1031610"/>
      </dsp:txXfrm>
    </dsp:sp>
    <dsp:sp modelId="{939B76D1-BB33-4E50-9ECD-839FB5787B95}">
      <dsp:nvSpPr>
        <dsp:cNvPr id="0" name=""/>
        <dsp:cNvSpPr/>
      </dsp:nvSpPr>
      <dsp:spPr>
        <a:xfrm>
          <a:off x="3819" y="4464677"/>
          <a:ext cx="1953462" cy="41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3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</a:t>
          </a:r>
          <a:endParaRPr lang="en-US" sz="1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" y="4464677"/>
        <a:ext cx="1953462" cy="410231"/>
      </dsp:txXfrm>
    </dsp:sp>
    <dsp:sp modelId="{7845F59F-6101-48DE-ABCC-EC5351843F5B}">
      <dsp:nvSpPr>
        <dsp:cNvPr id="0" name=""/>
        <dsp:cNvSpPr/>
      </dsp:nvSpPr>
      <dsp:spPr>
        <a:xfrm>
          <a:off x="1957281" y="4426218"/>
          <a:ext cx="390692" cy="487149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504251" y="4426218"/>
          <a:ext cx="5313417" cy="4871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x-none" altLang="en-US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04251" y="4426218"/>
        <a:ext cx="5313417" cy="487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324084" y="1157874"/>
          <a:ext cx="2831901" cy="283190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Укупни буџетски приходи и примања  </a:t>
          </a:r>
          <a:r>
            <a:rPr lang="sr-Cyrl-CS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</a:t>
          </a:r>
          <a:r>
            <a:rPr lang="sr-Latn-RS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871</a:t>
          </a:r>
          <a:r>
            <a:rPr lang="sr-Cyrl-CS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540</a:t>
          </a:r>
          <a:r>
            <a:rPr lang="sr-Cyrl-CS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650</a:t>
          </a:r>
          <a:r>
            <a:rPr lang="x-none" sz="24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8806" y="1572596"/>
        <a:ext cx="2002457" cy="2002457"/>
      </dsp:txXfrm>
    </dsp:sp>
    <dsp:sp modelId="{63432802-399F-407F-AC10-7219543A0326}">
      <dsp:nvSpPr>
        <dsp:cNvPr id="0" name=""/>
        <dsp:cNvSpPr/>
      </dsp:nvSpPr>
      <dsp:spPr>
        <a:xfrm>
          <a:off x="4038611" y="-122445"/>
          <a:ext cx="1874520" cy="169163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Приходи од  пореза  </a:t>
          </a:r>
          <a:endParaRPr lang="sr-Cyrl-C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660.570</a:t>
          </a:r>
          <a:r>
            <a:rPr lang="sr-Cyrl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000</a:t>
          </a:r>
          <a:r>
            <a:rPr lang="sr-Cyrl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3128" y="125289"/>
        <a:ext cx="1325486" cy="1196168"/>
      </dsp:txXfrm>
    </dsp:sp>
    <dsp:sp modelId="{449BFEB2-6844-4A2C-8DC2-780280CBA079}">
      <dsp:nvSpPr>
        <dsp:cNvPr id="0" name=""/>
        <dsp:cNvSpPr/>
      </dsp:nvSpPr>
      <dsp:spPr>
        <a:xfrm>
          <a:off x="5105734" y="1526700"/>
          <a:ext cx="1874520" cy="170078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Донације и т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рансфери 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347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278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32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0251" y="1775774"/>
        <a:ext cx="1325486" cy="1202635"/>
      </dsp:txXfrm>
    </dsp:sp>
    <dsp:sp modelId="{9DDE88A7-5745-4E4F-A7A8-F71A4DA0D5F2}">
      <dsp:nvSpPr>
        <dsp:cNvPr id="0" name=""/>
        <dsp:cNvSpPr/>
      </dsp:nvSpPr>
      <dsp:spPr>
        <a:xfrm>
          <a:off x="4419596" y="3355054"/>
          <a:ext cx="1874520" cy="169882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 приходи  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519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489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71</a:t>
          </a:r>
          <a:r>
            <a:rPr lang="en-U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4113" y="3603842"/>
        <a:ext cx="1325486" cy="1201253"/>
      </dsp:txXfrm>
    </dsp:sp>
    <dsp:sp modelId="{72DE4213-15E1-4436-8045-C055E8A54EDE}">
      <dsp:nvSpPr>
        <dsp:cNvPr id="0" name=""/>
        <dsp:cNvSpPr/>
      </dsp:nvSpPr>
      <dsp:spPr>
        <a:xfrm>
          <a:off x="1472271" y="3543237"/>
          <a:ext cx="1873147" cy="163206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нефинансијске имовине  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18</a:t>
          </a:r>
          <a:r>
            <a:rPr lang="sr-Cyrl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35</a:t>
          </a:r>
          <a:r>
            <a:rPr lang="sr-Cyrl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0.000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6587" y="3782248"/>
        <a:ext cx="1324515" cy="1154045"/>
      </dsp:txXfrm>
    </dsp:sp>
    <dsp:sp modelId="{91CFC9CD-FF79-40EF-A271-A8DBB0423AC2}">
      <dsp:nvSpPr>
        <dsp:cNvPr id="0" name=""/>
        <dsp:cNvSpPr/>
      </dsp:nvSpPr>
      <dsp:spPr>
        <a:xfrm>
          <a:off x="533408" y="1799209"/>
          <a:ext cx="1874520" cy="169163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Примања од продаје финансијске имовине  </a:t>
          </a: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59</a:t>
          </a: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.000.000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7925" y="2046943"/>
        <a:ext cx="1325486" cy="1196168"/>
      </dsp:txXfrm>
    </dsp:sp>
    <dsp:sp modelId="{FC69A2CE-A671-47B5-8CD8-544465E52E9C}">
      <dsp:nvSpPr>
        <dsp:cNvPr id="0" name=""/>
        <dsp:cNvSpPr/>
      </dsp:nvSpPr>
      <dsp:spPr>
        <a:xfrm>
          <a:off x="1371598" y="0"/>
          <a:ext cx="1874520" cy="169163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Пренета средства из ранијих година 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66</a:t>
          </a: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852</a:t>
          </a:r>
          <a:r>
            <a:rPr lang="sr-Cyrl-C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sr-Latn-RS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500</a:t>
          </a:r>
          <a:r>
            <a:rPr lang="x-none" sz="16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динара</a:t>
          </a:r>
          <a:endParaRPr lang="en-US" sz="16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6115" y="247734"/>
        <a:ext cx="1325486" cy="1196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5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2813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9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935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2621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5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5939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527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991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3420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66429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1776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801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181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9385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63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08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85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5243" y="5867400"/>
            <a:ext cx="628813" cy="76768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AFF17-F00C-424C-8C0C-8D1DBA89624C}"/>
              </a:ext>
            </a:extLst>
          </p:cNvPr>
          <p:cNvSpPr txBox="1"/>
          <p:nvPr/>
        </p:nvSpPr>
        <p:spPr>
          <a:xfrm>
            <a:off x="-253908" y="3502886"/>
            <a:ext cx="5343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ГРАЂАНСКИ ВОДИЧ КРОЗ БУЏЕТ</a:t>
            </a:r>
          </a:p>
          <a:p>
            <a:pPr algn="ctr"/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.ГОДИНУ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AD0A3-39DD-4D1B-BD65-7CD2B1D16D31}"/>
              </a:ext>
            </a:extLst>
          </p:cNvPr>
          <p:cNvSpPr txBox="1"/>
          <p:nvPr/>
        </p:nvSpPr>
        <p:spPr>
          <a:xfrm>
            <a:off x="4416172" y="1447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 Јагодина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 descr="Slika na kojoj se nalazi tekst&#10;&#10;Opis je automatski generisan">
            <a:extLst>
              <a:ext uri="{FF2B5EF4-FFF2-40B4-BE49-F238E27FC236}">
                <a16:creationId xmlns:a16="http://schemas.microsoft.com/office/drawing/2014/main" id="{58F0E7BE-E920-EE45-293F-9CCDEAA57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16" y="656917"/>
            <a:ext cx="2060394" cy="25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791200"/>
              </p:ext>
            </p:extLst>
          </p:nvPr>
        </p:nvGraphicFramePr>
        <p:xfrm>
          <a:off x="152400" y="952500"/>
          <a:ext cx="782148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 су приходи и примања буџета?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3103157"/>
              </p:ext>
            </p:extLst>
          </p:nvPr>
        </p:nvGraphicFramePr>
        <p:xfrm>
          <a:off x="1219200" y="1524000"/>
          <a:ext cx="7391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8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за 20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R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годину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914400" y="1828800"/>
          <a:ext cx="7242949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8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за 20</a:t>
            </a:r>
            <a:r>
              <a:rPr lang="sr-Latn-R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годину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E0A61-B2A6-D492-EFE0-F4FB93E0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4" y="1519327"/>
            <a:ext cx="8001000" cy="45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828800"/>
            <a:ext cx="8534400" cy="11303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r-Cyrl-C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Укупни приходи и примања нашег града у 20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23.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 години су се </a:t>
            </a:r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ПОВЕЋАЛИ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у односу на последњу измену Одлуке о буџету за 20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. годину за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305.600.751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динара, односно за</a:t>
            </a:r>
            <a:r>
              <a:rPr lang="x-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8,6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426" y="2920999"/>
            <a:ext cx="6477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Порески приходи </a:t>
            </a: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повећани су за 497.339.738 динара.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x-none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Примања од продаје </a:t>
            </a:r>
            <a:r>
              <a:rPr lang="sr-Cyrl-R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x-none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финансијске имовине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sr-Cyrl-R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повећана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sr-Cyrl-C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6.080.000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динара.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x-none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Примања од продаје финансијске имовине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sr-Cyrl-R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повећана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sr-Cyrl-C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48.000.000</a:t>
            </a:r>
            <a:r>
              <a:rPr lang="x-none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динара.</a:t>
            </a:r>
            <a:endParaRPr lang="sr-Cyrl-R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/>
            <a:endParaRPr lang="sr-Cyrl-R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Пренета средства из ранијих година смањена су за 24.447.125 динара.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Други приходи су смањени за 229.147.250 динара.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AutoShape 7">
            <a:extLst>
              <a:ext uri="{FF2B5EF4-FFF2-40B4-BE49-F238E27FC236}">
                <a16:creationId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50" y="487899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x-non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51" y="2982952"/>
            <a:ext cx="485775" cy="1390929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x-non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5800"/>
            <a:ext cx="807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Шта се променило у односу на 20</a:t>
            </a:r>
            <a:r>
              <a:rPr lang="sr-Latn-R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C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годину?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Буџет мора бити у равнотежи, што значи да расходи морају одговарати приходима. Укупни планирани расходи и издаци у 20</a:t>
            </a:r>
            <a:r>
              <a:rPr lang="sr-Cyrl-RS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години из буџета износе: </a:t>
            </a:r>
          </a:p>
          <a:p>
            <a:endParaRPr lang="x-none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x-none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</a:pP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x-none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РАСХОДИ 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Расходи представљају све трошкове града за плате буџетских корисника, набавку роба и услуга, субвенције, дотације и трансфере, социјалну помоћ и остале трошкове које град/општина обезбеђује без директне и непосредне накнаде. </a:t>
            </a:r>
            <a:endParaRPr lang="vi-VN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x-none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ИЗДАЦИ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представљају трошкове изградње или инвестиционог одржавања већ постојећих објеката, набавку земљишта, машина и опрeме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x-none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РАСХОДИ И ИЗДАЦИ 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морају се исказивати на законом прописан начин, односно морају се исказивати: по </a:t>
            </a:r>
            <a:r>
              <a:rPr lang="x-none" sz="16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програмима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који показују колико се троши за извршавање основних надлежности и стратешких циљева града; по </a:t>
            </a:r>
            <a:r>
              <a:rPr lang="x-none" sz="16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основној намени 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која показује за коју врсту трошка се средства издвајају; по </a:t>
            </a:r>
            <a:r>
              <a:rPr lang="x-none" sz="16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функцији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која показује функционалну намену за одређену област и по </a:t>
            </a:r>
            <a:r>
              <a:rPr lang="x-none" sz="16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корисницима буџета </a:t>
            </a:r>
            <a:r>
              <a:rPr lang="x-none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3600"/>
            <a:ext cx="338437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latin typeface="Times New Roman" pitchFamily="18" charset="0"/>
                <a:cs typeface="Times New Roman" pitchFamily="18" charset="0"/>
              </a:rPr>
              <a:t>3.871.540.650 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динара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81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шта се односе јавна средства?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57200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Шта су расходи и издаци буџета?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524000" y="1371600"/>
            <a:ext cx="411078" cy="5011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2133600" y="1295400"/>
            <a:ext cx="5590663" cy="501187"/>
            <a:chOff x="2630900" y="65722"/>
            <a:chExt cx="5590663" cy="501187"/>
          </a:xfrm>
        </p:grpSpPr>
        <p:sp>
          <p:nvSpPr>
            <p:cNvPr id="10" name="Rectangle 9"/>
            <p:cNvSpPr/>
            <p:nvPr/>
          </p:nvSpPr>
          <p:spPr>
            <a:xfrm>
              <a:off x="2630900" y="65722"/>
              <a:ext cx="5590663" cy="50118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630900" y="65722"/>
              <a:ext cx="5590663" cy="5011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Расходи за запослене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представљају све трошкове за запослене, како у управи тако и код буџетских корисника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371600"/>
            <a:ext cx="1295400" cy="381000"/>
            <a:chOff x="0" y="65722"/>
            <a:chExt cx="2131590" cy="1002374"/>
          </a:xfrm>
        </p:grpSpPr>
        <p:sp>
          <p:nvSpPr>
            <p:cNvPr id="13" name="Rectangle 12"/>
            <p:cNvSpPr/>
            <p:nvPr/>
          </p:nvSpPr>
          <p:spPr>
            <a:xfrm>
              <a:off x="0" y="65722"/>
              <a:ext cx="2055390" cy="501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76200" y="566909"/>
              <a:ext cx="2055390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Расходи за запослене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5700" y="1964606"/>
            <a:ext cx="2055390" cy="9279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Left Brace 18"/>
          <p:cNvSpPr/>
          <p:nvPr/>
        </p:nvSpPr>
        <p:spPr>
          <a:xfrm>
            <a:off x="1524000" y="1905000"/>
            <a:ext cx="411078" cy="704794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2133600" y="1828800"/>
            <a:ext cx="5590663" cy="704794"/>
            <a:chOff x="2630900" y="620910"/>
            <a:chExt cx="5590663" cy="70479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2630900" y="620910"/>
              <a:ext cx="5590663" cy="70479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630900" y="620910"/>
              <a:ext cx="5590663" cy="704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Коришћење роба и услуга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28600" y="1676400"/>
            <a:ext cx="2055390" cy="724270"/>
            <a:chOff x="0" y="1842171"/>
            <a:chExt cx="2055390" cy="828121"/>
          </a:xfrm>
        </p:grpSpPr>
        <p:sp>
          <p:nvSpPr>
            <p:cNvPr id="26" name="Rectangle 25"/>
            <p:cNvSpPr/>
            <p:nvPr/>
          </p:nvSpPr>
          <p:spPr>
            <a:xfrm>
              <a:off x="0" y="1842171"/>
              <a:ext cx="2055390" cy="501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28600" y="2169105"/>
              <a:ext cx="1676400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Коришћење роба </a:t>
              </a:r>
              <a:r>
                <a:rPr lang="x-none" sz="1500" b="1" kern="1200">
                  <a:latin typeface="Times New Roman" pitchFamily="18" charset="0"/>
                  <a:cs typeface="Times New Roman" pitchFamily="18" charset="0"/>
                </a:rPr>
                <a:t>и услуга </a:t>
              </a:r>
              <a:endParaRPr lang="en-US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Left Brace 27"/>
          <p:cNvSpPr/>
          <p:nvPr/>
        </p:nvSpPr>
        <p:spPr>
          <a:xfrm>
            <a:off x="1524000" y="2590800"/>
            <a:ext cx="411078" cy="89274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/>
          <p:cNvGrpSpPr/>
          <p:nvPr/>
        </p:nvGrpSpPr>
        <p:grpSpPr>
          <a:xfrm>
            <a:off x="2133600" y="2590800"/>
            <a:ext cx="5590663" cy="892740"/>
            <a:chOff x="2630900" y="1379705"/>
            <a:chExt cx="5590663" cy="89274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2630900" y="1379705"/>
              <a:ext cx="5590663" cy="8927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2630900" y="1379705"/>
              <a:ext cx="5590663" cy="8927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itchFamily="18" charset="0"/>
                </a:rPr>
                <a:t>Дотације и трансфери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 трошкови које локална самоуправа </a:t>
              </a:r>
              <a:r>
                <a:rPr lang="ru-RU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има за исплату институцијама које су у примарној надлежности централног/покрајинског нивоа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као што су школе, центар за социјални рад, дом здравља.</a:t>
              </a:r>
              <a:r>
                <a:rPr lang="en-US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2667001"/>
            <a:ext cx="1600200" cy="381000"/>
            <a:chOff x="0" y="1575481"/>
            <a:chExt cx="2055390" cy="1186987"/>
          </a:xfrm>
        </p:grpSpPr>
        <p:sp>
          <p:nvSpPr>
            <p:cNvPr id="33" name="Rectangle 32"/>
            <p:cNvSpPr/>
            <p:nvPr/>
          </p:nvSpPr>
          <p:spPr>
            <a:xfrm>
              <a:off x="0" y="1575481"/>
              <a:ext cx="2055390" cy="5011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0" y="2261281"/>
              <a:ext cx="2055390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Дотације и трансфери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Left Brace 34"/>
          <p:cNvSpPr/>
          <p:nvPr/>
        </p:nvSpPr>
        <p:spPr>
          <a:xfrm>
            <a:off x="1524000" y="3505200"/>
            <a:ext cx="411078" cy="5011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 35"/>
          <p:cNvGrpSpPr/>
          <p:nvPr/>
        </p:nvGrpSpPr>
        <p:grpSpPr>
          <a:xfrm>
            <a:off x="2133600" y="3505200"/>
            <a:ext cx="5590663" cy="501187"/>
            <a:chOff x="2630900" y="2326445"/>
            <a:chExt cx="5590663" cy="501187"/>
          </a:xfrm>
        </p:grpSpPr>
        <p:sp>
          <p:nvSpPr>
            <p:cNvPr id="53" name="Rectangle 52"/>
            <p:cNvSpPr/>
            <p:nvPr/>
          </p:nvSpPr>
          <p:spPr>
            <a:xfrm>
              <a:off x="2630900" y="2326445"/>
              <a:ext cx="5590663" cy="5011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 53"/>
            <p:cNvSpPr/>
            <p:nvPr/>
          </p:nvSpPr>
          <p:spPr>
            <a:xfrm>
              <a:off x="2630900" y="2326445"/>
              <a:ext cx="5590663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Остали расходи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обухватају дотације невладиним организацијама, порезе, таксе, новчане казне.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Left Brace 36"/>
          <p:cNvSpPr/>
          <p:nvPr/>
        </p:nvSpPr>
        <p:spPr>
          <a:xfrm>
            <a:off x="1524000" y="4038600"/>
            <a:ext cx="411479" cy="5011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Group 37"/>
          <p:cNvGrpSpPr/>
          <p:nvPr/>
        </p:nvGrpSpPr>
        <p:grpSpPr>
          <a:xfrm>
            <a:off x="2133600" y="4038600"/>
            <a:ext cx="5596128" cy="501187"/>
            <a:chOff x="2633471" y="2881633"/>
            <a:chExt cx="5596128" cy="501187"/>
          </a:xfrm>
        </p:grpSpPr>
        <p:sp>
          <p:nvSpPr>
            <p:cNvPr id="51" name="Rectangle 50"/>
            <p:cNvSpPr/>
            <p:nvPr/>
          </p:nvSpPr>
          <p:spPr>
            <a:xfrm>
              <a:off x="2633471" y="2881633"/>
              <a:ext cx="5596128" cy="50118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2633471" y="2881633"/>
              <a:ext cx="5596128" cy="501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Субвенције</a:t>
              </a:r>
              <a:r>
                <a:rPr lang="ru-RU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сe одобравају за функционисање међумесног превоза и  пољопривредним произвођачима. 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Left Brace 38"/>
          <p:cNvSpPr/>
          <p:nvPr/>
        </p:nvSpPr>
        <p:spPr>
          <a:xfrm>
            <a:off x="1447800" y="4572000"/>
            <a:ext cx="411078" cy="501187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Group 39"/>
          <p:cNvGrpSpPr/>
          <p:nvPr/>
        </p:nvGrpSpPr>
        <p:grpSpPr>
          <a:xfrm>
            <a:off x="2133600" y="4572000"/>
            <a:ext cx="5590663" cy="501187"/>
            <a:chOff x="2630900" y="3436820"/>
            <a:chExt cx="5590663" cy="5011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Rectangle 48"/>
            <p:cNvSpPr/>
            <p:nvPr/>
          </p:nvSpPr>
          <p:spPr>
            <a:xfrm>
              <a:off x="2630900" y="3436820"/>
              <a:ext cx="5590663" cy="50118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 49"/>
            <p:cNvSpPr/>
            <p:nvPr/>
          </p:nvSpPr>
          <p:spPr>
            <a:xfrm>
              <a:off x="2630900" y="3436820"/>
              <a:ext cx="5590663" cy="5011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4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Социјална заштита </a:t>
              </a:r>
              <a:r>
                <a:rPr lang="x-none" sz="14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обухвата све трошкове исплате социјалне помоћи за различите категорије грађана.</a:t>
              </a:r>
              <a:endParaRPr lang="en-US" sz="14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Left Brace 40"/>
          <p:cNvSpPr/>
          <p:nvPr/>
        </p:nvSpPr>
        <p:spPr>
          <a:xfrm>
            <a:off x="1524000" y="5105400"/>
            <a:ext cx="411078" cy="7425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Group 41"/>
          <p:cNvGrpSpPr/>
          <p:nvPr/>
        </p:nvGrpSpPr>
        <p:grpSpPr>
          <a:xfrm>
            <a:off x="2133600" y="5105400"/>
            <a:ext cx="5590663" cy="742500"/>
            <a:chOff x="2630900" y="3992008"/>
            <a:chExt cx="5590663" cy="742500"/>
          </a:xfrm>
        </p:grpSpPr>
        <p:sp>
          <p:nvSpPr>
            <p:cNvPr id="47" name="Rectangle 46"/>
            <p:cNvSpPr/>
            <p:nvPr/>
          </p:nvSpPr>
          <p:spPr>
            <a:xfrm>
              <a:off x="2630900" y="3992008"/>
              <a:ext cx="5590663" cy="7425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2630900" y="3992008"/>
              <a:ext cx="5590663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5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Буџетска резерва </a:t>
              </a:r>
              <a:r>
                <a:rPr lang="x-none" sz="15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представља новац који се користи за непланиране или недовољно планиране сврхе, као и у случају ванредних околности.</a:t>
              </a:r>
              <a:endParaRPr lang="en-US" sz="15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Left Brace 42"/>
          <p:cNvSpPr/>
          <p:nvPr/>
        </p:nvSpPr>
        <p:spPr>
          <a:xfrm>
            <a:off x="1524000" y="5867400"/>
            <a:ext cx="411078" cy="742500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oup 43"/>
          <p:cNvGrpSpPr/>
          <p:nvPr/>
        </p:nvGrpSpPr>
        <p:grpSpPr>
          <a:xfrm>
            <a:off x="2133600" y="5867400"/>
            <a:ext cx="5590663" cy="742500"/>
            <a:chOff x="2630900" y="4788508"/>
            <a:chExt cx="5590663" cy="742500"/>
          </a:xfrm>
        </p:grpSpPr>
        <p:sp>
          <p:nvSpPr>
            <p:cNvPr id="45" name="Rectangle 44"/>
            <p:cNvSpPr/>
            <p:nvPr/>
          </p:nvSpPr>
          <p:spPr>
            <a:xfrm>
              <a:off x="2630900" y="4788508"/>
              <a:ext cx="5590663" cy="74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2630900" y="4788508"/>
              <a:ext cx="5590663" cy="74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x-none" sz="1500" b="1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Капитални издаци </a:t>
              </a:r>
              <a:r>
                <a:rPr lang="x-none" sz="1500" kern="1200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 трошкови за изградњу нових, или инвестиционо одржавање постојећих објеката, набавку опреме, машина земљишта и слично.</a:t>
              </a:r>
              <a:endParaRPr lang="en-US" sz="15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0" y="3505200"/>
            <a:ext cx="1600200" cy="381000"/>
            <a:chOff x="-533400" y="2428539"/>
            <a:chExt cx="2588790" cy="381000"/>
          </a:xfrm>
        </p:grpSpPr>
        <p:sp>
          <p:nvSpPr>
            <p:cNvPr id="56" name="Rectangle 55"/>
            <p:cNvSpPr/>
            <p:nvPr/>
          </p:nvSpPr>
          <p:spPr>
            <a:xfrm>
              <a:off x="0" y="2428539"/>
              <a:ext cx="2055390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tangle 56"/>
            <p:cNvSpPr/>
            <p:nvPr/>
          </p:nvSpPr>
          <p:spPr>
            <a:xfrm>
              <a:off x="-533400" y="2504739"/>
              <a:ext cx="2465514" cy="30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Остали расходи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0" y="3962400"/>
            <a:ext cx="1524000" cy="457200"/>
            <a:chOff x="0" y="2983726"/>
            <a:chExt cx="2209799" cy="678000"/>
          </a:xfrm>
        </p:grpSpPr>
        <p:sp>
          <p:nvSpPr>
            <p:cNvPr id="59" name="Rectangle 58"/>
            <p:cNvSpPr/>
            <p:nvPr/>
          </p:nvSpPr>
          <p:spPr>
            <a:xfrm>
              <a:off x="0" y="2983726"/>
              <a:ext cx="2057399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152400" y="3364726"/>
              <a:ext cx="2057399" cy="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Субвенције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0" y="4495800"/>
            <a:ext cx="1447800" cy="525600"/>
            <a:chOff x="0" y="3538914"/>
            <a:chExt cx="2131590" cy="525600"/>
          </a:xfrm>
        </p:grpSpPr>
        <p:sp>
          <p:nvSpPr>
            <p:cNvPr id="62" name="Rectangle 61"/>
            <p:cNvSpPr/>
            <p:nvPr/>
          </p:nvSpPr>
          <p:spPr>
            <a:xfrm>
              <a:off x="0" y="3538914"/>
              <a:ext cx="2055390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76200" y="3767514"/>
              <a:ext cx="2055390" cy="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Социјална заштита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0" y="5105400"/>
            <a:ext cx="1371600" cy="525600"/>
            <a:chOff x="0" y="4214758"/>
            <a:chExt cx="2131590" cy="525600"/>
          </a:xfrm>
        </p:grpSpPr>
        <p:sp>
          <p:nvSpPr>
            <p:cNvPr id="65" name="Rectangle 64"/>
            <p:cNvSpPr/>
            <p:nvPr/>
          </p:nvSpPr>
          <p:spPr>
            <a:xfrm>
              <a:off x="0" y="4214758"/>
              <a:ext cx="2055390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tangle 65"/>
            <p:cNvSpPr/>
            <p:nvPr/>
          </p:nvSpPr>
          <p:spPr>
            <a:xfrm>
              <a:off x="76200" y="4443358"/>
              <a:ext cx="2055390" cy="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Буџетска резерва</a:t>
              </a:r>
              <a:endParaRPr lang="en-US" sz="15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0" y="5867400"/>
            <a:ext cx="1524000" cy="525600"/>
            <a:chOff x="0" y="5011258"/>
            <a:chExt cx="2207790" cy="525600"/>
          </a:xfrm>
        </p:grpSpPr>
        <p:sp>
          <p:nvSpPr>
            <p:cNvPr id="68" name="Rectangle 67"/>
            <p:cNvSpPr/>
            <p:nvPr/>
          </p:nvSpPr>
          <p:spPr>
            <a:xfrm>
              <a:off x="0" y="5011258"/>
              <a:ext cx="2055390" cy="297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angle 68"/>
            <p:cNvSpPr/>
            <p:nvPr/>
          </p:nvSpPr>
          <p:spPr>
            <a:xfrm>
              <a:off x="152400" y="5239858"/>
              <a:ext cx="2055390" cy="297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38100" rIns="106680" bIns="3810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x-none" sz="1500" b="1" kern="1200" dirty="0">
                  <a:latin typeface="Times New Roman" pitchFamily="18" charset="0"/>
                  <a:cs typeface="Times New Roman" pitchFamily="18" charset="0"/>
                </a:rPr>
                <a:t>Капитални издаци</a:t>
              </a:r>
              <a:endParaRPr lang="en-US" sz="1500" b="1" kern="12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842830">
            <a:off x="906432" y="2092840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Капитални издаци 384.848.400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429000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резерве 55.000.000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20559553">
            <a:off x="880052" y="4725302"/>
            <a:ext cx="2286000" cy="10903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Отплата главнице и камате 222.785.252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5180935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Остали расходи 383.580.599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892224">
            <a:off x="5794052" y="4773820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Социјална</a:t>
            </a:r>
            <a:r>
              <a:rPr lang="sr-Cyrl-CS" dirty="0">
                <a:solidFill>
                  <a:schemeClr val="tx1"/>
                </a:solidFill>
              </a:rPr>
              <a:t> </a:t>
            </a:r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помоћ 284.050.000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3429000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Расходи за запослене 934.976.799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90900" y="1519568"/>
            <a:ext cx="22860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Коришћење роба и услуга 1.031.667.500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rot="20773230">
            <a:off x="5864517" y="2065665"/>
            <a:ext cx="2472616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Субвенције, дотације и трансфери 574.632.100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2714023"/>
            <a:ext cx="2362200" cy="2286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Укупни расходи и издаци </a:t>
            </a:r>
            <a:r>
              <a:rPr lang="sr-Cyrl-C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3.871.540.650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04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за 2023. годину</a:t>
            </a:r>
            <a:endParaRPr lang="en-US" sz="3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304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за 2023. годину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A5A0D3-D571-9874-310E-8FBBEFD14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670638"/>
              </p:ext>
            </p:extLst>
          </p:nvPr>
        </p:nvGraphicFramePr>
        <p:xfrm>
          <a:off x="228600" y="1320463"/>
          <a:ext cx="8458200" cy="492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0" y="1295400"/>
            <a:ext cx="9144000" cy="1383466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Укупни трошкови нашег града у 20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. години су се </a:t>
            </a: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ПОВЕЋАЛИ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у односу на последњу измену Одлуке о буџету за 20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. годину за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305.600.751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динара, односно за</a:t>
            </a:r>
            <a:r>
              <a:rPr lang="x-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>
                <a:latin typeface="Times New Roman" pitchFamily="18" charset="0"/>
                <a:cs typeface="Times New Roman" pitchFamily="18" charset="0"/>
              </a:rPr>
              <a:t>8,6</a:t>
            </a:r>
            <a:r>
              <a:rPr lang="x-none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28575" indent="0"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" indent="0" eaLnBrk="1" hangingPunct="1">
              <a:buFontTx/>
              <a:buNone/>
            </a:pPr>
            <a:endParaRPr lang="x-none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224932"/>
            <a:ext cx="6851650" cy="21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Расходи за социјалну заштиту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су повећани за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40.900.000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динара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x-none" sz="2000" b="1">
                <a:latin typeface="Times New Roman" pitchFamily="18" charset="0"/>
                <a:cs typeface="Times New Roman" pitchFamily="18" charset="0"/>
              </a:rPr>
              <a:t>Расходи </a:t>
            </a:r>
            <a:r>
              <a:rPr lang="x-none" sz="2000" b="1" dirty="0">
                <a:latin typeface="Times New Roman" pitchFamily="18" charset="0"/>
                <a:cs typeface="Times New Roman" pitchFamily="18" charset="0"/>
              </a:rPr>
              <a:t>за запослене 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повећани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 150.872.045</a:t>
            </a:r>
            <a:r>
              <a:rPr lang="x-none" sz="2000" dirty="0">
                <a:latin typeface="Times New Roman" pitchFamily="18" charset="0"/>
                <a:cs typeface="Times New Roman" pitchFamily="18" charset="0"/>
              </a:rPr>
              <a:t> динара;</a:t>
            </a:r>
            <a:endParaRPr lang="sr-Cyrl-R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Субвенције, дотације и трансфери </a:t>
            </a:r>
            <a:r>
              <a:rPr lang="sr-Cyrl-RS" sz="2000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су повећани за 87.764.220 динара.</a:t>
            </a:r>
            <a:endParaRPr lang="en-US" sz="2000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638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x-non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4397259"/>
            <a:ext cx="485775" cy="1779724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x-non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81017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Шта се променило у односу на 2022. годину?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DFE69D-4A69-75FD-4000-213F1156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020" y="2678867"/>
            <a:ext cx="6851650" cy="116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x-none" altLang="en-US" sz="2000" b="1" dirty="0">
                <a:latin typeface="Times New Roman" pitchFamily="18" charset="0"/>
                <a:cs typeface="Times New Roman" pitchFamily="18" charset="0"/>
              </a:rPr>
              <a:t>Остали расходи </a:t>
            </a:r>
            <a:r>
              <a:rPr lang="x-none" altLang="en-US" sz="2000" dirty="0"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sr-Cyrl-RS" altLang="en-US" sz="2000" dirty="0">
                <a:latin typeface="Times New Roman" pitchFamily="18" charset="0"/>
                <a:cs typeface="Times New Roman" pitchFamily="18" charset="0"/>
              </a:rPr>
              <a:t>смањени</a:t>
            </a:r>
            <a:r>
              <a:rPr lang="x-none" altLang="en-US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sr-Cyrl-CS" altLang="en-US" sz="2000" dirty="0">
                <a:latin typeface="Times New Roman" pitchFamily="18" charset="0"/>
                <a:cs typeface="Times New Roman" pitchFamily="18" charset="0"/>
              </a:rPr>
              <a:t>11.862.793 </a:t>
            </a:r>
            <a:r>
              <a:rPr lang="x-none" altLang="en-US" sz="2000" dirty="0">
                <a:latin typeface="Times New Roman" pitchFamily="18" charset="0"/>
                <a:cs typeface="Times New Roman" pitchFamily="18" charset="0"/>
              </a:rPr>
              <a:t>динара</a:t>
            </a:r>
            <a:r>
              <a:rPr lang="sr-Cyrl-RS" alt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x-none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>
                <a:latin typeface="Times New Roman" pitchFamily="18" charset="0"/>
                <a:cs typeface="Times New Roman" pitchFamily="18" charset="0"/>
              </a:rPr>
              <a:t>Отплата главнице и камате </a:t>
            </a:r>
            <a:r>
              <a:rPr lang="sr-Cyrl-RS" sz="2000" dirty="0">
                <a:latin typeface="Times New Roman" pitchFamily="18" charset="0"/>
                <a:cs typeface="Times New Roman" pitchFamily="18" charset="0"/>
              </a:rPr>
              <a:t>смањена је за 7.251.838 динара.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x-non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316734"/>
              </p:ext>
            </p:extLst>
          </p:nvPr>
        </p:nvGraphicFramePr>
        <p:xfrm>
          <a:off x="183692" y="1151410"/>
          <a:ext cx="8731708" cy="55419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76367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455981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69936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50923"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Назив програма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из Одлуке о буџету за 20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годину  (износ у динарима)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 буџета по програму 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 1. Становање, урбанизам и просторно планирање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2. Комуналне делатности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511.276.000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13,21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3. Локални економски развој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49.150.000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1,27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4. Развој туризма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73.400.000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5. Пољопривреда и рурални развој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7.550.000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6. Заштита животне средине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82.500.000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2,13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7. Организација саобраћаја и саобраћајна инфраструктура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291.405.000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7,53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8. Предшколско васпитање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578.087.864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14,93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9. Основно образовање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281.984.000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7,28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10. Средње образовање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98.696.000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2,55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11. Социјална и дечија заштита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387.490.000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12. Здравствена заштита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10.200.000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13. Развој културе и информисања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333.209.657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8,61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14. Развој спорта и омладине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284.210.000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7,34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15. Опште услуге локалне самоуправе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812.464.689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20,99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70554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16. Политички систем локалне самоуправе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39.205.340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3757">
                <a:tc>
                  <a:txBody>
                    <a:bodyPr/>
                    <a:lstStyle/>
                    <a:p>
                      <a:r>
                        <a:rPr lang="x-none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 17. Енергетска ефикасност  и обновљиви извори енергије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14.712.100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r>
                        <a:rPr lang="x-none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Укупни расходи по програмима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3.871.540.650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sr-Cyrl-C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810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Расходи буџета по програмима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Epic Holiday » Jagodina prugom">
            <a:extLst>
              <a:ext uri="{FF2B5EF4-FFF2-40B4-BE49-F238E27FC236}">
                <a16:creationId xmlns:a16="http://schemas.microsoft.com/office/drawing/2014/main" id="{CC501A79-CA49-45E0-8011-C258C9C8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58" y="347197"/>
            <a:ext cx="4114800" cy="30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5F1343-366C-A39A-C3BA-AAF10581F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489878"/>
            <a:ext cx="4114799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2E320-D4C5-8C47-BE3B-46593D296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235" y="3541713"/>
            <a:ext cx="3629131" cy="252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E865B3-7A54-AB3E-DF3A-F77E22AF5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64" y="904874"/>
            <a:ext cx="4114800" cy="2524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784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Расходи буџета по програмима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D5BA467-570D-4B4A-B7A1-155C20926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486251"/>
              </p:ext>
            </p:extLst>
          </p:nvPr>
        </p:nvGraphicFramePr>
        <p:xfrm>
          <a:off x="381000" y="934997"/>
          <a:ext cx="8610600" cy="531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Реконструкција градских саобраћајница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Реконструкција </a:t>
            </a:r>
            <a:r>
              <a:rPr lang="sr-Cyrl-C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некатегорисаних</a:t>
            </a: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атарских</a:t>
            </a: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путева у свим сеоским подручјима на територији града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Изградња </a:t>
            </a:r>
            <a:r>
              <a:rPr lang="sr-Cyrl-C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фекалне</a:t>
            </a: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кишне канализације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Реконструкција постојеће и доградња нове сале Културног центра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Изградња објекта предшколске установе - вртића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Изградња водоводне мреже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Изградња </a:t>
            </a:r>
            <a:r>
              <a:rPr lang="sr-Cyrl-C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топловодне</a:t>
            </a:r>
            <a:r>
              <a:rPr lang="sr-Cyrl-C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мреже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10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Најважнији пројекти у 2023. години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737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x-none" dirty="0"/>
          </a:p>
          <a:p>
            <a:pPr marL="0" indent="0" algn="ctr">
              <a:buNone/>
            </a:pP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x-none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048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CS" sz="3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адржај</a:t>
            </a:r>
            <a:endParaRPr lang="en-US" sz="3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99060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C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Увод - обраћање градоначелника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настаје буџет града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учествује у буџетском процесу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основу чега се доноси буџет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планираних прихода и примања за 20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се променило у односу на 20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шта се троше јавна средства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су расходи и издаци буџета?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планираних расхода и издатака за 20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се променило у односу на 20</a:t>
            </a:r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Најважнији пројекти 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x-none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Драги суграђани и суграђанке,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Грађански буџет представља сажет и јасан приказ Одлуке о буџету града </a:t>
            </a:r>
            <a:r>
              <a:rPr lang="sr-Cyrl-C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Јагодине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20</a:t>
            </a:r>
            <a:r>
              <a:rPr lang="sr-Latn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pPr algn="just"/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pPr algn="just"/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Јагодине у заједничком постављању циљева, дефинисању приоритета и планирању развоја нашег града.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C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algn="ctr"/>
            <a:r>
              <a:rPr lang="sr-Cyrl-C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Ратко Стевановић, дипл.инж.ел.</a:t>
            </a:r>
            <a:endParaRPr lang="x-none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x-none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Градоначелник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219200"/>
            <a:ext cx="42672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Директни корисници буџетских средстава:</a:t>
            </a:r>
          </a:p>
          <a:p>
            <a:pPr lvl="0"/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Скупштина града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радоначелник </a:t>
            </a: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Градско веће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Градска управа за </a:t>
            </a:r>
            <a:r>
              <a:rPr lang="sr-Cyrl-R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друштвене делатности, </a:t>
            </a: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опште</a:t>
            </a:r>
            <a:r>
              <a:rPr lang="sr-Latn-R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нормативне</a:t>
            </a: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заједничке послове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Градска управа за финансије, привреду, комуналне делатности и урбанизам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Градска управа за јавне приходе,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заштиту животне средине и инспекцијски надзор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Градска управа за послове органа града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Градско правобранилаштво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x-none" alt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295400"/>
            <a:ext cx="40386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Индиректни корисници буџетских средстава:</a:t>
            </a:r>
          </a:p>
          <a:p>
            <a:pPr lvl="0"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	</a:t>
            </a:r>
            <a:r>
              <a:rPr lang="sr-Cyrl-C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Туристичка организација Града Јагодина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Предшколска установа ''Пионир''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Културни центар ''Светозар Марковић''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Историјски архив ''Средње Поморавље''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Народна Библиотека ''Радислав Никчевић''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Завичајни музеј</a:t>
            </a:r>
          </a:p>
          <a:p>
            <a:pPr lvl="0">
              <a:buFont typeface="Arial" pitchFamily="34" charset="0"/>
              <a:buChar char="•"/>
            </a:pPr>
            <a:r>
              <a:rPr lang="sr-Cyrl-C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Месне заједнице (52 сеоске и 8 градских)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21239"/>
            <a:ext cx="40386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Основне и средње школе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Центар за социјални рад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Јагодински спортски савез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Непрофитне организације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10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се финансира из буџета?</a:t>
            </a:r>
            <a:endParaRPr lang="en-US" sz="3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7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БУЏЕТ </a:t>
            </a:r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градског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Градоначелник и локална управа спроводе градску политику, а главна полуга те политике и развоја је управо буџет града.</a:t>
            </a:r>
          </a:p>
          <a:p>
            <a:pPr algn="just"/>
            <a:endParaRPr lang="en-US" sz="9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Приликом дефинисања овог, за град </a:t>
            </a:r>
            <a:r>
              <a:rPr lang="sr-Cyrl-CS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Јагодине</a:t>
            </a:r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x-none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33400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настаје буџет града?</a:t>
            </a:r>
            <a:endParaRPr lang="en-US" sz="3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2657949"/>
              </p:ext>
            </p:extLst>
          </p:nvPr>
        </p:nvGraphicFramePr>
        <p:xfrm>
          <a:off x="327934" y="1347992"/>
          <a:ext cx="8282666" cy="505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629400" y="3429000"/>
            <a:ext cx="1981200" cy="1676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Грађани и њихова удружења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675656" cy="1684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Јавна предузећа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7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Ко учествује у буџетском процесу?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0014073"/>
              </p:ext>
            </p:extLst>
          </p:nvPr>
        </p:nvGraphicFramePr>
        <p:xfrm>
          <a:off x="152400" y="934998"/>
          <a:ext cx="8610600" cy="529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381000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000" b="1" dirty="0">
                <a:latin typeface="Times New Roman" pitchFamily="18" charset="0"/>
                <a:cs typeface="Times New Roman" pitchFamily="18" charset="0"/>
              </a:rPr>
              <a:t>На основу чега се доноси буџет?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7546"/>
            <a:ext cx="8286808" cy="35936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Укупни </a:t>
            </a:r>
            <a:r>
              <a:rPr lang="x-none" sz="1600" b="1" dirty="0">
                <a:latin typeface="Times New Roman" pitchFamily="18" charset="0"/>
                <a:cs typeface="Times New Roman" pitchFamily="18" charset="0"/>
              </a:rPr>
              <a:t>јавни приходи и примања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града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 Јагодине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за 20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. годину износе</a:t>
            </a:r>
          </a:p>
          <a:p>
            <a:pPr marL="0" indent="0" algn="just">
              <a:buNone/>
            </a:pPr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x-none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Одлуком о буџету града </a:t>
            </a:r>
            <a:r>
              <a:rPr lang="x-non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Јагодине</a:t>
            </a:r>
            <a:r>
              <a:rPr lang="x-non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за 20</a:t>
            </a: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. годину планирана су средства из буџета града у износу од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461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296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650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динара, пренета средства из ранијих година у износу од 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852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динара и средства из осталих извора 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343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391</a:t>
            </a:r>
            <a:r>
              <a:rPr lang="sr-Cyrl-C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dirty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226435"/>
              </p:ext>
            </p:extLst>
          </p:nvPr>
        </p:nvGraphicFramePr>
        <p:xfrm>
          <a:off x="584116" y="4860475"/>
          <a:ext cx="8032976" cy="183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571136" y="2384596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7386" y="1997525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36511" y="2489178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400" b="1" dirty="0">
                <a:latin typeface="Times New Roman" pitchFamily="18" charset="0"/>
                <a:cs typeface="Times New Roman" pitchFamily="18" charset="0"/>
              </a:rPr>
              <a:t>3,9</a:t>
            </a:r>
            <a:r>
              <a:rPr lang="en-GB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600" b="1" dirty="0">
                <a:latin typeface="Times New Roman" pitchFamily="18" charset="0"/>
                <a:cs typeface="Times New Roman" pitchFamily="18" charset="0"/>
              </a:rPr>
              <a:t>милијарди динара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04800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 се пуни градска каса?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5640</TotalTime>
  <Words>1997</Words>
  <Application>Microsoft Office PowerPoint</Application>
  <PresentationFormat>Projekcija na ekranu (4:3)</PresentationFormat>
  <Paragraphs>284</Paragraphs>
  <Slides>22</Slides>
  <Notes>3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Wingdings</vt:lpstr>
      <vt:lpstr>Custom Design</vt:lpstr>
      <vt:lpstr>Droplet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Marija Mijatovic</cp:lastModifiedBy>
  <cp:revision>468</cp:revision>
  <cp:lastPrinted>2021-12-22T07:03:59Z</cp:lastPrinted>
  <dcterms:created xsi:type="dcterms:W3CDTF">2006-08-16T00:00:00Z</dcterms:created>
  <dcterms:modified xsi:type="dcterms:W3CDTF">2023-02-16T19:34:19Z</dcterms:modified>
</cp:coreProperties>
</file>